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6" r:id="rId9"/>
    <p:sldId id="262" r:id="rId10"/>
    <p:sldId id="268" r:id="rId11"/>
    <p:sldId id="263" r:id="rId12"/>
    <p:sldId id="264" r:id="rId13"/>
    <p:sldId id="265" r:id="rId14"/>
    <p:sldId id="269" r:id="rId15"/>
    <p:sldId id="271" r:id="rId16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47D"/>
    <a:srgbClr val="E71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022100"/>
            <a:ext cx="8534400" cy="928396"/>
          </a:xfrm>
        </p:spPr>
        <p:txBody>
          <a:bodyPr/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報告人</a:t>
            </a:r>
            <a:r>
              <a:rPr lang="en-US" altLang="zh-TW" sz="2800" dirty="0" smtClean="0">
                <a:solidFill>
                  <a:srgbClr val="FF0000"/>
                </a:solidFill>
              </a:rPr>
              <a:t>:</a:t>
            </a:r>
            <a:r>
              <a:rPr lang="zh-TW" altLang="en-US" sz="2800" dirty="0" smtClean="0">
                <a:solidFill>
                  <a:srgbClr val="FF0000"/>
                </a:solidFill>
              </a:rPr>
              <a:t>林萬郝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 smtClean="0">
                <a:solidFill>
                  <a:schemeClr val="tx1"/>
                </a:solidFill>
              </a:rPr>
              <a:t>新人週報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3B32AC3-8381-DCAC-3D58-337C49650FA7}"/>
              </a:ext>
            </a:extLst>
          </p:cNvPr>
          <p:cNvSpPr txBox="1"/>
          <p:nvPr/>
        </p:nvSpPr>
        <p:spPr>
          <a:xfrm>
            <a:off x="1344335" y="1518384"/>
            <a:ext cx="592053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E71C0C"/>
                </a:solidFill>
              </a:rPr>
              <a:t>3.Evaluation Load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選定</a:t>
            </a:r>
            <a:r>
              <a:rPr lang="en-US" altLang="zh-TW" sz="2000" dirty="0"/>
              <a:t>MAP </a:t>
            </a:r>
            <a:r>
              <a:rPr lang="zh-TW" altLang="en-US" sz="2000" dirty="0"/>
              <a:t>後將</a:t>
            </a:r>
            <a:r>
              <a:rPr lang="en-US" altLang="zh-TW" sz="2000" dirty="0"/>
              <a:t>cassette </a:t>
            </a:r>
            <a:r>
              <a:rPr lang="zh-TW" altLang="en-US" sz="2000" dirty="0"/>
              <a:t>執行</a:t>
            </a:r>
            <a:r>
              <a:rPr lang="en-US" altLang="zh-TW" sz="2000" dirty="0"/>
              <a:t>load </a:t>
            </a:r>
            <a:r>
              <a:rPr lang="zh-TW" altLang="en-US" sz="2000" dirty="0"/>
              <a:t>及</a:t>
            </a:r>
            <a:r>
              <a:rPr lang="en-US" altLang="zh-TW" sz="2000" dirty="0"/>
              <a:t>charge</a:t>
            </a:r>
            <a:r>
              <a:rPr lang="zh-TW" altLang="en-US" sz="2000" dirty="0"/>
              <a:t>至</a:t>
            </a:r>
            <a:r>
              <a:rPr lang="en-US" altLang="zh-TW" sz="2000" dirty="0"/>
              <a:t>boat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4.Evaluation Unload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執行</a:t>
            </a:r>
            <a:r>
              <a:rPr lang="en-US" altLang="zh-TW" sz="2000" dirty="0"/>
              <a:t>MAP </a:t>
            </a:r>
            <a:r>
              <a:rPr lang="zh-TW" altLang="en-US" sz="2000" dirty="0"/>
              <a:t>將</a:t>
            </a:r>
            <a:r>
              <a:rPr lang="en-US" altLang="zh-TW" sz="2000" dirty="0"/>
              <a:t>wafer </a:t>
            </a:r>
            <a:r>
              <a:rPr lang="zh-TW" altLang="en-US" sz="2000" dirty="0"/>
              <a:t>由</a:t>
            </a:r>
            <a:r>
              <a:rPr lang="en-US" altLang="zh-TW" sz="2000" dirty="0"/>
              <a:t>boat discharge</a:t>
            </a:r>
            <a:r>
              <a:rPr lang="zh-TW" altLang="en-US" sz="2000" dirty="0"/>
              <a:t>並</a:t>
            </a:r>
            <a:r>
              <a:rPr lang="en-US" altLang="zh-TW" sz="2000" dirty="0"/>
              <a:t>unload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5.Wafer Transfer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選定特定</a:t>
            </a:r>
            <a:r>
              <a:rPr lang="en-US" altLang="zh-TW" sz="2000" dirty="0"/>
              <a:t>carrier stage</a:t>
            </a:r>
            <a:r>
              <a:rPr lang="zh-TW" altLang="en-US" sz="2000" dirty="0"/>
              <a:t>及</a:t>
            </a:r>
            <a:r>
              <a:rPr lang="en-US" altLang="zh-TW" sz="2000" dirty="0"/>
              <a:t>carrier </a:t>
            </a:r>
            <a:r>
              <a:rPr lang="zh-TW" altLang="en-US" sz="2000" dirty="0"/>
              <a:t>位置作</a:t>
            </a:r>
            <a:r>
              <a:rPr lang="en-US" altLang="zh-TW" sz="2000" dirty="0"/>
              <a:t>charge or discharge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6.Wafer Withdrawing from Boat</a:t>
            </a:r>
          </a:p>
          <a:p>
            <a:r>
              <a:rPr lang="en-US" altLang="zh-TW" sz="2400" dirty="0"/>
              <a:t>   </a:t>
            </a:r>
            <a:r>
              <a:rPr lang="zh-TW" altLang="en-US" sz="2000" dirty="0"/>
              <a:t>當機台發生問題無法正常</a:t>
            </a:r>
            <a:r>
              <a:rPr lang="en-US" altLang="zh-TW" sz="2000" dirty="0"/>
              <a:t>discharge</a:t>
            </a:r>
            <a:r>
              <a:rPr lang="zh-TW" altLang="en-US" sz="2000" dirty="0"/>
              <a:t>時使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1DF9DA-1FA3-F55C-3E5E-7D14668DACFC}"/>
              </a:ext>
            </a:extLst>
          </p:cNvPr>
          <p:cNvSpPr txBox="1"/>
          <p:nvPr/>
        </p:nvSpPr>
        <p:spPr>
          <a:xfrm>
            <a:off x="1417740" y="343950"/>
            <a:ext cx="3842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EVAL</a:t>
            </a:r>
            <a:endParaRPr lang="zh-TW" altLang="en-US" sz="4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FDF818-9FF7-4ABF-B23E-47E0460F0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16235" r="19790" b="46422"/>
          <a:stretch/>
        </p:blipFill>
        <p:spPr>
          <a:xfrm>
            <a:off x="7566870" y="3103433"/>
            <a:ext cx="3624044" cy="25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9E2B6A-F219-9DBA-98DF-91AC1EEA6F6E}"/>
              </a:ext>
            </a:extLst>
          </p:cNvPr>
          <p:cNvSpPr/>
          <p:nvPr/>
        </p:nvSpPr>
        <p:spPr>
          <a:xfrm>
            <a:off x="812138" y="2468617"/>
            <a:ext cx="3439486" cy="143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RUN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EB1940-5DF2-CEED-33C3-8BB02F858068}"/>
              </a:ext>
            </a:extLst>
          </p:cNvPr>
          <p:cNvSpPr txBox="1"/>
          <p:nvPr/>
        </p:nvSpPr>
        <p:spPr>
          <a:xfrm>
            <a:off x="4767941" y="906011"/>
            <a:ext cx="3671384" cy="592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rgbClr val="E71C0C"/>
                </a:solidFill>
                <a:latin typeface="+mn-lt"/>
                <a:ea typeface="+mn-ea"/>
              </a:defRPr>
            </a:lvl1pPr>
            <a:lvl2pPr marL="547688" indent="-228600" eaLnBrk="1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latin typeface="+mn-lt"/>
                <a:ea typeface="+mn-ea"/>
              </a:defRPr>
            </a:lvl2pPr>
            <a:lvl3pPr marL="822325" indent="-228600" eaLnBrk="1" hangingPunct="1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latin typeface="+mn-lt"/>
                <a:ea typeface="+mn-ea"/>
              </a:defRPr>
            </a:lvl3pPr>
            <a:lvl4pPr marL="1096963" indent="-228600" eaLnBrk="1" hangingPunct="1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latin typeface="+mn-lt"/>
                <a:ea typeface="+mn-ea"/>
              </a:defRPr>
            </a:lvl4pPr>
            <a:lvl5pPr marL="1371600" indent="-228600" eaLnBrk="1" hangingPunct="1">
              <a:spcBef>
                <a:spcPts val="375"/>
              </a:spcBef>
              <a:buClr>
                <a:srgbClr val="A28E6A"/>
              </a:buClr>
              <a:buChar char="o"/>
              <a:defRPr sz="2000">
                <a:latin typeface="+mn-lt"/>
                <a:ea typeface="+mn-ea"/>
              </a:defRPr>
            </a:lvl5pPr>
            <a:lvl6pPr marL="1645920" indent="-228600">
              <a:spcBef>
                <a:spcPts val="370"/>
              </a:spcBef>
              <a:buClr>
                <a:schemeClr val="accent3"/>
              </a:buClr>
              <a:buChar char="•"/>
              <a:defRPr kumimoji="0" sz="1800" baseline="0">
                <a:latin typeface="+mn-lt"/>
                <a:ea typeface="+mn-ea"/>
              </a:defRPr>
            </a:lvl6pPr>
            <a:lvl7pPr marL="1920240" indent="-228600">
              <a:spcBef>
                <a:spcPts val="370"/>
              </a:spcBef>
              <a:buClr>
                <a:schemeClr val="accent2"/>
              </a:buClr>
              <a:buChar char="•"/>
              <a:defRPr kumimoji="0" sz="1800">
                <a:latin typeface="+mn-lt"/>
                <a:ea typeface="+mn-ea"/>
              </a:defRPr>
            </a:lvl7pPr>
            <a:lvl8pPr marL="2194560" indent="-228600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>
                <a:latin typeface="+mn-lt"/>
                <a:ea typeface="+mn-ea"/>
              </a:defRPr>
            </a:lvl8pPr>
            <a:lvl9pPr marL="2468880" indent="-228600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>
                <a:latin typeface="+mn-lt"/>
                <a:ea typeface="+mn-ea"/>
              </a:defRPr>
            </a:lvl9pPr>
          </a:lstStyle>
          <a:p>
            <a:r>
              <a:rPr lang="en-US" altLang="zh-TW" sz="1800" dirty="0"/>
              <a:t>1.Load</a:t>
            </a:r>
          </a:p>
          <a:p>
            <a:r>
              <a:rPr lang="en-US" altLang="zh-TW" sz="1800" dirty="0">
                <a:solidFill>
                  <a:schemeClr val="tx1"/>
                </a:solidFill>
              </a:rPr>
              <a:t>    </a:t>
            </a:r>
            <a:r>
              <a:rPr lang="zh-TW" altLang="en-US" sz="1800" dirty="0">
                <a:solidFill>
                  <a:schemeClr val="tx1"/>
                </a:solidFill>
              </a:rPr>
              <a:t>將產品</a:t>
            </a:r>
            <a:r>
              <a:rPr lang="en-US" altLang="zh-TW" sz="1800" dirty="0">
                <a:solidFill>
                  <a:schemeClr val="tx1"/>
                </a:solidFill>
              </a:rPr>
              <a:t>load </a:t>
            </a:r>
            <a:r>
              <a:rPr lang="zh-TW" altLang="en-US" sz="1800" dirty="0">
                <a:solidFill>
                  <a:schemeClr val="tx1"/>
                </a:solidFill>
              </a:rPr>
              <a:t>並</a:t>
            </a:r>
            <a:r>
              <a:rPr lang="en-US" altLang="zh-TW" sz="1800" dirty="0">
                <a:solidFill>
                  <a:schemeClr val="tx1"/>
                </a:solidFill>
              </a:rPr>
              <a:t>charge</a:t>
            </a:r>
          </a:p>
          <a:p>
            <a:r>
              <a:rPr lang="en-US" altLang="zh-TW" sz="1800" dirty="0"/>
              <a:t>2.UNLOAD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>
                <a:solidFill>
                  <a:schemeClr val="tx1"/>
                </a:solidFill>
              </a:rPr>
              <a:t>將產品</a:t>
            </a:r>
            <a:r>
              <a:rPr lang="en-US" altLang="zh-TW" sz="1800" dirty="0">
                <a:solidFill>
                  <a:schemeClr val="tx1"/>
                </a:solidFill>
              </a:rPr>
              <a:t>discharge </a:t>
            </a:r>
            <a:r>
              <a:rPr lang="zh-TW" altLang="en-US" sz="1800" dirty="0">
                <a:solidFill>
                  <a:schemeClr val="tx1"/>
                </a:solidFill>
              </a:rPr>
              <a:t>並</a:t>
            </a:r>
            <a:r>
              <a:rPr lang="en-US" altLang="zh-TW" sz="1800" dirty="0">
                <a:solidFill>
                  <a:schemeClr val="tx1"/>
                </a:solidFill>
              </a:rPr>
              <a:t>unload</a:t>
            </a:r>
          </a:p>
          <a:p>
            <a:r>
              <a:rPr lang="en-US" altLang="zh-TW" sz="1800" dirty="0"/>
              <a:t>3.MONITOR CARRIER SET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>
                <a:solidFill>
                  <a:schemeClr val="tx1"/>
                </a:solidFill>
              </a:rPr>
              <a:t>將控片</a:t>
            </a:r>
            <a:r>
              <a:rPr lang="en-US" altLang="zh-TW" sz="1800" dirty="0">
                <a:solidFill>
                  <a:schemeClr val="tx1"/>
                </a:solidFill>
              </a:rPr>
              <a:t>load</a:t>
            </a:r>
          </a:p>
          <a:p>
            <a:r>
              <a:rPr lang="en-US" altLang="zh-TW" sz="1800" dirty="0"/>
              <a:t>4.MONITOR CARRIER RELEASE</a:t>
            </a:r>
          </a:p>
          <a:p>
            <a:r>
              <a:rPr lang="en-US" altLang="zh-TW" sz="1800" dirty="0">
                <a:solidFill>
                  <a:schemeClr val="tx1"/>
                </a:solidFill>
              </a:rPr>
              <a:t>   </a:t>
            </a:r>
            <a:r>
              <a:rPr lang="zh-TW" altLang="en-US" sz="1800" dirty="0">
                <a:solidFill>
                  <a:schemeClr val="tx1"/>
                </a:solidFill>
              </a:rPr>
              <a:t>將控片</a:t>
            </a:r>
            <a:r>
              <a:rPr lang="en-US" altLang="zh-TW" sz="1800" dirty="0">
                <a:solidFill>
                  <a:schemeClr val="tx1"/>
                </a:solidFill>
              </a:rPr>
              <a:t>unload</a:t>
            </a:r>
          </a:p>
          <a:p>
            <a:r>
              <a:rPr lang="en-US" altLang="zh-TW" sz="1800" dirty="0"/>
              <a:t>5.DUMMY LOAD</a:t>
            </a:r>
          </a:p>
          <a:p>
            <a:r>
              <a:rPr lang="en-US" altLang="zh-TW" sz="1800" dirty="0">
                <a:solidFill>
                  <a:schemeClr val="tx1"/>
                </a:solidFill>
              </a:rPr>
              <a:t>   </a:t>
            </a:r>
            <a:r>
              <a:rPr lang="zh-TW" altLang="en-US" sz="1800" dirty="0">
                <a:solidFill>
                  <a:schemeClr val="tx1"/>
                </a:solidFill>
              </a:rPr>
              <a:t>將</a:t>
            </a:r>
            <a:r>
              <a:rPr lang="en-US" altLang="zh-TW" sz="1800" dirty="0">
                <a:solidFill>
                  <a:schemeClr val="tx1"/>
                </a:solidFill>
              </a:rPr>
              <a:t>dummy load</a:t>
            </a:r>
            <a:r>
              <a:rPr lang="zh-TW" altLang="en-US" sz="1800" dirty="0">
                <a:solidFill>
                  <a:schemeClr val="tx1"/>
                </a:solidFill>
              </a:rPr>
              <a:t>並</a:t>
            </a:r>
            <a:r>
              <a:rPr lang="en-US" altLang="zh-TW" sz="1800" dirty="0">
                <a:solidFill>
                  <a:schemeClr val="tx1"/>
                </a:solidFill>
              </a:rPr>
              <a:t>charge</a:t>
            </a:r>
            <a:r>
              <a:rPr lang="zh-TW" altLang="en-US" sz="1800" dirty="0">
                <a:solidFill>
                  <a:schemeClr val="tx1"/>
                </a:solidFill>
              </a:rPr>
              <a:t>至</a:t>
            </a:r>
            <a:r>
              <a:rPr lang="en-US" altLang="zh-TW" sz="1800" dirty="0">
                <a:solidFill>
                  <a:schemeClr val="tx1"/>
                </a:solidFill>
              </a:rPr>
              <a:t>boat</a:t>
            </a:r>
          </a:p>
          <a:p>
            <a:r>
              <a:rPr lang="en-US" altLang="zh-TW" sz="1800" dirty="0"/>
              <a:t>6.DUMMY UNLOAD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>
                <a:solidFill>
                  <a:schemeClr val="tx1"/>
                </a:solidFill>
              </a:rPr>
              <a:t>將 </a:t>
            </a:r>
            <a:r>
              <a:rPr lang="en-US" altLang="zh-TW" sz="1800" dirty="0">
                <a:solidFill>
                  <a:schemeClr val="tx1"/>
                </a:solidFill>
              </a:rPr>
              <a:t>boat </a:t>
            </a:r>
            <a:r>
              <a:rPr lang="zh-TW" altLang="en-US" sz="1800" dirty="0">
                <a:solidFill>
                  <a:schemeClr val="tx1"/>
                </a:solidFill>
              </a:rPr>
              <a:t>上</a:t>
            </a:r>
            <a:r>
              <a:rPr lang="en-US" altLang="zh-TW" sz="1800" dirty="0">
                <a:solidFill>
                  <a:schemeClr val="tx1"/>
                </a:solidFill>
              </a:rPr>
              <a:t>dummy discharge</a:t>
            </a:r>
            <a:r>
              <a:rPr lang="zh-TW" altLang="en-US" sz="1800" dirty="0">
                <a:solidFill>
                  <a:schemeClr val="tx1"/>
                </a:solidFill>
              </a:rPr>
              <a:t>並</a:t>
            </a:r>
            <a:r>
              <a:rPr lang="en-US" altLang="zh-TW" sz="1800" dirty="0">
                <a:solidFill>
                  <a:schemeClr val="tx1"/>
                </a:solidFill>
              </a:rPr>
              <a:t>unload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6C1F43-3E0F-2367-E89A-2BF2EF91745A}"/>
              </a:ext>
            </a:extLst>
          </p:cNvPr>
          <p:cNvSpPr txBox="1"/>
          <p:nvPr/>
        </p:nvSpPr>
        <p:spPr>
          <a:xfrm>
            <a:off x="8229286" y="977737"/>
            <a:ext cx="4321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E71C0C"/>
                </a:solidFill>
              </a:rPr>
              <a:t>7.EXTRA DUMMY LOAD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/>
              <a:t>將</a:t>
            </a:r>
            <a:r>
              <a:rPr lang="en-US" altLang="zh-TW" sz="1800" dirty="0"/>
              <a:t>extra dummy load </a:t>
            </a:r>
            <a:r>
              <a:rPr lang="zh-TW" altLang="en-US" sz="1800" dirty="0"/>
              <a:t>到</a:t>
            </a:r>
            <a:r>
              <a:rPr lang="en-US" altLang="zh-TW" sz="1800" dirty="0"/>
              <a:t>carrier stage</a:t>
            </a:r>
          </a:p>
          <a:p>
            <a:r>
              <a:rPr lang="en-US" altLang="zh-TW" sz="1800" dirty="0">
                <a:solidFill>
                  <a:srgbClr val="E71C0C"/>
                </a:solidFill>
              </a:rPr>
              <a:t>8.EXTRA DUMMY UNLOAD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/>
              <a:t>將</a:t>
            </a:r>
            <a:r>
              <a:rPr lang="en-US" altLang="zh-TW" sz="1800" dirty="0"/>
              <a:t>extra dummy unload </a:t>
            </a:r>
            <a:r>
              <a:rPr lang="zh-TW" altLang="en-US" sz="1800" dirty="0"/>
              <a:t>到 </a:t>
            </a:r>
            <a:r>
              <a:rPr lang="en-US" altLang="zh-TW" sz="1800" dirty="0"/>
              <a:t>I/O port</a:t>
            </a:r>
          </a:p>
          <a:p>
            <a:r>
              <a:rPr lang="en-US" altLang="zh-TW" sz="1800" dirty="0">
                <a:solidFill>
                  <a:srgbClr val="E71C0C"/>
                </a:solidFill>
              </a:rPr>
              <a:t>9.DUMMY EXCHANGE</a:t>
            </a:r>
          </a:p>
          <a:p>
            <a:r>
              <a:rPr lang="en-US" altLang="zh-TW" sz="1800" dirty="0"/>
              <a:t>   </a:t>
            </a:r>
            <a:r>
              <a:rPr lang="zh-TW" altLang="en-US" sz="1800" dirty="0"/>
              <a:t>將</a:t>
            </a:r>
            <a:r>
              <a:rPr lang="en-US" altLang="zh-TW" sz="1800" dirty="0"/>
              <a:t>boat </a:t>
            </a:r>
            <a:r>
              <a:rPr lang="zh-TW" altLang="en-US" sz="1800" dirty="0"/>
              <a:t>上</a:t>
            </a:r>
            <a:r>
              <a:rPr lang="en-US" altLang="zh-TW" sz="1800" dirty="0"/>
              <a:t>dummy discharge </a:t>
            </a:r>
            <a:r>
              <a:rPr lang="zh-TW" altLang="en-US" sz="1800" dirty="0"/>
              <a:t>並</a:t>
            </a:r>
            <a:r>
              <a:rPr lang="en-US" altLang="zh-TW" sz="1800" dirty="0"/>
              <a:t>unload,</a:t>
            </a:r>
          </a:p>
          <a:p>
            <a:r>
              <a:rPr lang="zh-TW" altLang="en-US" dirty="0"/>
              <a:t>   </a:t>
            </a:r>
            <a:r>
              <a:rPr lang="zh-TW" altLang="en-US" sz="1800" dirty="0"/>
              <a:t>並將另外的</a:t>
            </a:r>
            <a:r>
              <a:rPr lang="en-US" altLang="zh-TW" sz="1800" dirty="0"/>
              <a:t>dummy load </a:t>
            </a:r>
            <a:r>
              <a:rPr lang="zh-TW" altLang="en-US" sz="1800" dirty="0"/>
              <a:t>並</a:t>
            </a:r>
            <a:r>
              <a:rPr lang="en-US" altLang="zh-TW" sz="1800" dirty="0"/>
              <a:t>charge </a:t>
            </a:r>
          </a:p>
        </p:txBody>
      </p:sp>
    </p:spTree>
    <p:extLst>
      <p:ext uri="{BB962C8B-B14F-4D97-AF65-F5344CB8AC3E}">
        <p14:creationId xmlns:p14="http://schemas.microsoft.com/office/powerpoint/2010/main" val="40238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2F1C18-A7DB-7A83-3A4C-574854BF3386}"/>
              </a:ext>
            </a:extLst>
          </p:cNvPr>
          <p:cNvSpPr/>
          <p:nvPr/>
        </p:nvSpPr>
        <p:spPr>
          <a:xfrm>
            <a:off x="778087" y="759262"/>
            <a:ext cx="2418119" cy="1019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EDIT</a:t>
            </a:r>
            <a:endParaRPr lang="zh-TW" altLang="en-US" sz="3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5627E59-2E8D-6492-4C01-3901F422F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823" y="759262"/>
            <a:ext cx="5555601" cy="503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2800" dirty="0">
                <a:solidFill>
                  <a:srgbClr val="E71C0C"/>
                </a:solidFill>
              </a:rPr>
              <a:t>1.Mode Select </a:t>
            </a:r>
          </a:p>
          <a:p>
            <a:r>
              <a:rPr kumimoji="0" lang="en-US" altLang="zh-TW" sz="2800" dirty="0">
                <a:solidFill>
                  <a:srgbClr val="E71C0C"/>
                </a:solidFill>
              </a:rPr>
              <a:t>2.Evaluation Wafer Map</a:t>
            </a:r>
          </a:p>
          <a:p>
            <a:r>
              <a:rPr kumimoji="0" lang="en-US" altLang="zh-TW" sz="2800" dirty="0"/>
              <a:t>   </a:t>
            </a:r>
            <a:r>
              <a:rPr kumimoji="0" lang="zh-TW" altLang="en-US" sz="2000" dirty="0"/>
              <a:t>在</a:t>
            </a:r>
            <a:r>
              <a:rPr kumimoji="0" lang="en-US" altLang="zh-TW" sz="2000" dirty="0"/>
              <a:t>EVAL mode</a:t>
            </a:r>
            <a:r>
              <a:rPr kumimoji="0" lang="zh-TW" altLang="en-US" sz="2000" dirty="0"/>
              <a:t>中</a:t>
            </a:r>
            <a:r>
              <a:rPr kumimoji="0" lang="en-US" altLang="zh-TW" sz="2000" dirty="0"/>
              <a:t>,</a:t>
            </a:r>
            <a:r>
              <a:rPr kumimoji="0" lang="zh-TW" altLang="en-US" sz="2000" dirty="0"/>
              <a:t>使用</a:t>
            </a:r>
            <a:r>
              <a:rPr kumimoji="0" lang="en-US" altLang="zh-TW" sz="2000" dirty="0"/>
              <a:t>MAP</a:t>
            </a:r>
            <a:r>
              <a:rPr kumimoji="0" lang="zh-TW" altLang="en-US" sz="2000" dirty="0"/>
              <a:t>作</a:t>
            </a:r>
            <a:r>
              <a:rPr kumimoji="0" lang="en-US" altLang="zh-TW" sz="2000" dirty="0"/>
              <a:t>load or unload</a:t>
            </a:r>
          </a:p>
          <a:p>
            <a:r>
              <a:rPr kumimoji="0" lang="en-US" altLang="zh-TW" sz="2800" dirty="0">
                <a:solidFill>
                  <a:srgbClr val="E71C0C"/>
                </a:solidFill>
              </a:rPr>
              <a:t>3.Dummy Pitch of Boat</a:t>
            </a:r>
          </a:p>
          <a:p>
            <a:r>
              <a:rPr kumimoji="0" lang="en-US" altLang="zh-TW" sz="2800" dirty="0"/>
              <a:t>    </a:t>
            </a:r>
            <a:r>
              <a:rPr kumimoji="0" lang="zh-TW" altLang="en-US" sz="2000" dirty="0"/>
              <a:t>設定</a:t>
            </a:r>
            <a:r>
              <a:rPr kumimoji="0" lang="en-US" altLang="zh-TW" sz="2000" dirty="0"/>
              <a:t>boat</a:t>
            </a:r>
            <a:r>
              <a:rPr kumimoji="0" lang="zh-TW" altLang="en-US" sz="2000" dirty="0"/>
              <a:t>上</a:t>
            </a:r>
            <a:r>
              <a:rPr kumimoji="0" lang="en-US" altLang="zh-TW" sz="2000" dirty="0"/>
              <a:t>dummy </a:t>
            </a:r>
            <a:r>
              <a:rPr kumimoji="0" lang="zh-TW" altLang="en-US" sz="2000" dirty="0"/>
              <a:t>位置及數量</a:t>
            </a:r>
          </a:p>
          <a:p>
            <a:r>
              <a:rPr kumimoji="0" lang="en-US" altLang="zh-TW" sz="2800" dirty="0">
                <a:solidFill>
                  <a:srgbClr val="E71C0C"/>
                </a:solidFill>
              </a:rPr>
              <a:t>4.Monitor Set of Boat</a:t>
            </a:r>
          </a:p>
          <a:p>
            <a:r>
              <a:rPr kumimoji="0" lang="en-US" altLang="zh-TW" sz="2800" dirty="0"/>
              <a:t>   </a:t>
            </a:r>
            <a:r>
              <a:rPr kumimoji="0" lang="zh-TW" altLang="en-US" sz="2000" dirty="0"/>
              <a:t>設定</a:t>
            </a:r>
            <a:r>
              <a:rPr kumimoji="0" lang="en-US" altLang="zh-TW" sz="2000" dirty="0"/>
              <a:t>boat</a:t>
            </a:r>
            <a:r>
              <a:rPr kumimoji="0" lang="zh-TW" altLang="en-US" sz="2000" dirty="0"/>
              <a:t>上</a:t>
            </a:r>
            <a:r>
              <a:rPr kumimoji="0" lang="en-US" altLang="zh-TW" sz="2000" dirty="0"/>
              <a:t>monitor </a:t>
            </a:r>
            <a:r>
              <a:rPr kumimoji="0" lang="zh-TW" altLang="en-US" sz="2000" dirty="0"/>
              <a:t>位置</a:t>
            </a:r>
          </a:p>
          <a:p>
            <a:r>
              <a:rPr kumimoji="0" lang="en-US" altLang="zh-TW" sz="2800" dirty="0">
                <a:solidFill>
                  <a:srgbClr val="E71C0C"/>
                </a:solidFill>
              </a:rPr>
              <a:t>5.Dummy Usable Times</a:t>
            </a:r>
          </a:p>
          <a:p>
            <a:r>
              <a:rPr kumimoji="0" lang="en-US" altLang="zh-TW" sz="2800" dirty="0"/>
              <a:t>   </a:t>
            </a:r>
            <a:r>
              <a:rPr kumimoji="0" lang="en-US" altLang="zh-TW" sz="2000" dirty="0"/>
              <a:t>dummy </a:t>
            </a:r>
            <a:r>
              <a:rPr kumimoji="0" lang="zh-TW" altLang="en-US" sz="2000" dirty="0"/>
              <a:t>使用次數</a:t>
            </a:r>
          </a:p>
          <a:p>
            <a:r>
              <a:rPr kumimoji="0" lang="en-US" altLang="zh-TW" sz="2800" dirty="0">
                <a:solidFill>
                  <a:srgbClr val="E71C0C"/>
                </a:solidFill>
              </a:rPr>
              <a:t>6.Short Batch Reaction</a:t>
            </a:r>
          </a:p>
          <a:p>
            <a:endParaRPr kumimoji="0"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7AC281-DB60-F0BD-DB3A-6D544F3F02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28" y="562540"/>
            <a:ext cx="2887305" cy="8719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5507F31-77F4-E68C-97EB-3E273C9612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28" y="1434518"/>
            <a:ext cx="2887306" cy="8804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70F512-7E42-ADA1-3E95-6A3A9C1367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28" y="2314943"/>
            <a:ext cx="2887306" cy="8451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FF2A34C-B0B3-A7F3-625E-4497A44578B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23" y="3160508"/>
            <a:ext cx="2887307" cy="88692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D92875B-01A5-AFA4-3574-3D99B852AD0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19" y="4038201"/>
            <a:ext cx="2887308" cy="85479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BE39B20-AC4F-FF3A-BDD9-84FC8CEAEC0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18" y="4892996"/>
            <a:ext cx="2887309" cy="8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E68B89-6747-32E4-3A8F-D551981A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89768"/>
            <a:ext cx="4941289" cy="50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TW" sz="2400" dirty="0"/>
              <a:t>7.Boat Wafer Position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在產品未滿批時</a:t>
            </a:r>
            <a:r>
              <a:rPr kumimoji="0" lang="en-US" altLang="zh-TW" sz="2400" dirty="0"/>
              <a:t>boat </a:t>
            </a:r>
            <a:r>
              <a:rPr kumimoji="0" lang="zh-TW" altLang="en-US" sz="2400" dirty="0"/>
              <a:t>傳送位置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8.Wafer Put Offset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設定傳送</a:t>
            </a:r>
            <a:r>
              <a:rPr kumimoji="0" lang="en-US" altLang="zh-TW" sz="2400" dirty="0"/>
              <a:t>wafer</a:t>
            </a:r>
            <a:r>
              <a:rPr kumimoji="0" lang="zh-TW" altLang="en-US" sz="2400" dirty="0"/>
              <a:t>時</a:t>
            </a:r>
            <a:r>
              <a:rPr kumimoji="0" lang="en-US" altLang="zh-TW" sz="2400" dirty="0"/>
              <a:t>,</a:t>
            </a:r>
            <a:r>
              <a:rPr kumimoji="0" lang="zh-TW" altLang="en-US" sz="2400" dirty="0"/>
              <a:t>垂直初始值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9.Speed of Motor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設定馬達速度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10.Position of Motor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設定馬達位置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11.Original Positions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調整 </a:t>
            </a:r>
            <a:r>
              <a:rPr kumimoji="0" lang="en-US" altLang="zh-TW" sz="2400" dirty="0"/>
              <a:t>boat </a:t>
            </a:r>
            <a:r>
              <a:rPr kumimoji="0" lang="zh-TW" altLang="en-US" sz="2400" dirty="0"/>
              <a:t>上</a:t>
            </a:r>
            <a:r>
              <a:rPr kumimoji="0" lang="en-US" altLang="zh-TW" sz="2400" dirty="0"/>
              <a:t>/</a:t>
            </a:r>
            <a:r>
              <a:rPr kumimoji="0" lang="zh-TW" altLang="en-US" sz="2400" dirty="0"/>
              <a:t>下及</a:t>
            </a:r>
            <a:r>
              <a:rPr kumimoji="0" lang="en-US" altLang="zh-TW" sz="2400" dirty="0"/>
              <a:t>carrier top </a:t>
            </a:r>
            <a:r>
              <a:rPr kumimoji="0" lang="zh-TW" altLang="en-US" sz="2400" dirty="0"/>
              <a:t>位置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12.OAJ Time</a:t>
            </a:r>
          </a:p>
          <a:p>
            <a:pPr>
              <a:lnSpc>
                <a:spcPct val="90000"/>
              </a:lnSpc>
            </a:pPr>
            <a:r>
              <a:rPr kumimoji="0" lang="en-US" altLang="zh-TW" sz="2400" dirty="0"/>
              <a:t>  </a:t>
            </a:r>
            <a:r>
              <a:rPr kumimoji="0" lang="zh-TW" altLang="en-US" sz="2400" dirty="0"/>
              <a:t>設定 轉平邊時間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C9793A-BA0B-1454-40A3-C936875EB6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3" y="411661"/>
            <a:ext cx="3684165" cy="11533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EFA320-5047-C6F2-FCB2-3D377B897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3" y="1564965"/>
            <a:ext cx="3684165" cy="11533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703643-5256-B2D8-448C-F9C66F869C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3" y="2718269"/>
            <a:ext cx="3684165" cy="11121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137DE5F-20E7-79EA-3F04-D862DA4F721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3" y="3830370"/>
            <a:ext cx="3684165" cy="11719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3DE5FE2-5B84-9173-D5C7-E88CEA46314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3" y="4983674"/>
            <a:ext cx="3684165" cy="10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9E2B6A-F219-9DBA-98DF-91AC1EEA6F6E}"/>
              </a:ext>
            </a:extLst>
          </p:cNvPr>
          <p:cNvSpPr/>
          <p:nvPr/>
        </p:nvSpPr>
        <p:spPr>
          <a:xfrm>
            <a:off x="640040" y="2925044"/>
            <a:ext cx="3439486" cy="143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MDFY</a:t>
            </a:r>
            <a:endParaRPr lang="zh-TW" alt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95075" y="2110868"/>
            <a:ext cx="4683437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 smtClean="0"/>
              <a:t>1.LOT ATTRIBUTE</a:t>
            </a:r>
          </a:p>
          <a:p>
            <a:r>
              <a:rPr kumimoji="0" lang="en-US" altLang="zh-TW" dirty="0" smtClean="0"/>
              <a:t>  </a:t>
            </a:r>
            <a:r>
              <a:rPr kumimoji="0" lang="zh-TW" altLang="en-US" sz="2000" dirty="0" smtClean="0"/>
              <a:t>未使用</a:t>
            </a:r>
          </a:p>
          <a:p>
            <a:r>
              <a:rPr kumimoji="0" lang="en-US" altLang="zh-TW" dirty="0" smtClean="0"/>
              <a:t>2.BOAT WAFER STATUS</a:t>
            </a:r>
          </a:p>
          <a:p>
            <a:r>
              <a:rPr kumimoji="0" lang="en-US" altLang="zh-TW" sz="2400" dirty="0" smtClean="0"/>
              <a:t>   Wafer </a:t>
            </a:r>
            <a:r>
              <a:rPr kumimoji="0" lang="zh-TW" altLang="en-US" sz="2400" dirty="0" smtClean="0"/>
              <a:t>在</a:t>
            </a:r>
            <a:r>
              <a:rPr kumimoji="0" lang="en-US" altLang="zh-TW" sz="2400" dirty="0" smtClean="0"/>
              <a:t>boat</a:t>
            </a:r>
            <a:r>
              <a:rPr kumimoji="0" lang="zh-TW" altLang="en-US" sz="2400" dirty="0" smtClean="0"/>
              <a:t>上之狀態</a:t>
            </a:r>
          </a:p>
          <a:p>
            <a:r>
              <a:rPr kumimoji="0" lang="en-US" altLang="zh-TW" dirty="0" smtClean="0"/>
              <a:t>3.CARRIER STATUS</a:t>
            </a:r>
          </a:p>
          <a:p>
            <a:r>
              <a:rPr kumimoji="0" lang="en-US" altLang="zh-TW" dirty="0" smtClean="0"/>
              <a:t>  </a:t>
            </a:r>
            <a:r>
              <a:rPr kumimoji="0" lang="en-US" altLang="zh-TW" sz="2000" dirty="0" smtClean="0"/>
              <a:t>carrier </a:t>
            </a:r>
            <a:r>
              <a:rPr kumimoji="0" lang="zh-TW" altLang="en-US" sz="2000" dirty="0" smtClean="0"/>
              <a:t>之狀態</a:t>
            </a:r>
            <a:endParaRPr kumimoji="0"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t="11933" r="19453" b="59464"/>
          <a:stretch/>
        </p:blipFill>
        <p:spPr>
          <a:xfrm rot="-60000">
            <a:off x="8518023" y="2956922"/>
            <a:ext cx="3663660" cy="12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91641" y="2836506"/>
            <a:ext cx="85318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r>
              <a:rPr lang="zh-TW" altLang="en-US" sz="6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your attention</a:t>
            </a:r>
            <a:endParaRPr lang="zh-TW" altLang="en-US" sz="6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737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1707159"/>
            <a:ext cx="11448176" cy="2118220"/>
          </a:xfrm>
        </p:spPr>
        <p:txBody>
          <a:bodyPr/>
          <a:lstStyle/>
          <a:p>
            <a:pPr algn="ctr"/>
            <a:r>
              <a:rPr lang="en-US" altLang="zh-TW" sz="7200" dirty="0"/>
              <a:t>T-BAWL</a:t>
            </a:r>
            <a:r>
              <a:rPr lang="zh-TW" altLang="en-US" sz="7200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30C00-D4B4-EB44-C738-B901A7FD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272" y="321108"/>
            <a:ext cx="10363200" cy="880743"/>
          </a:xfrm>
        </p:spPr>
        <p:txBody>
          <a:bodyPr/>
          <a:lstStyle/>
          <a:p>
            <a:r>
              <a:rPr lang="en-US" altLang="zh-TW" dirty="0"/>
              <a:t>T-BAWL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98608B-B110-571B-CDAE-BC7FD99C6B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43953" y="1367012"/>
            <a:ext cx="10363200" cy="4572000"/>
          </a:xfrm>
        </p:spPr>
        <p:txBody>
          <a:bodyPr/>
          <a:lstStyle/>
          <a:p>
            <a:r>
              <a:rPr lang="zh-TW" altLang="en-US" sz="2000" dirty="0"/>
              <a:t>設定一套自動程序 </a:t>
            </a:r>
            <a:r>
              <a:rPr lang="en-US" altLang="zh-TW" sz="2000" dirty="0"/>
              <a:t>or </a:t>
            </a:r>
            <a:r>
              <a:rPr lang="zh-TW" altLang="en-US" sz="2000" dirty="0"/>
              <a:t>手動操作</a:t>
            </a:r>
            <a:endParaRPr lang="en-US" altLang="zh-TW" sz="2000" dirty="0"/>
          </a:p>
          <a:p>
            <a:r>
              <a:rPr lang="zh-TW" altLang="en-US" sz="2000" dirty="0"/>
              <a:t>將</a:t>
            </a:r>
            <a:r>
              <a:rPr lang="en-US" altLang="zh-TW" sz="2000" dirty="0"/>
              <a:t>CASSETTE</a:t>
            </a:r>
            <a:r>
              <a:rPr lang="zh-TW" altLang="en-US" sz="2000" dirty="0"/>
              <a:t>傳送至</a:t>
            </a:r>
            <a:r>
              <a:rPr lang="en-US" altLang="zh-TW" sz="2000" dirty="0"/>
              <a:t>STAGE</a:t>
            </a:r>
          </a:p>
          <a:p>
            <a:r>
              <a:rPr lang="zh-TW" altLang="en-US" sz="2000" dirty="0"/>
              <a:t>將</a:t>
            </a:r>
            <a:r>
              <a:rPr lang="en-US" altLang="zh-TW" sz="2000" dirty="0"/>
              <a:t>WAFERT</a:t>
            </a:r>
            <a:r>
              <a:rPr lang="zh-TW" altLang="en-US" sz="2000" dirty="0"/>
              <a:t>傳送至</a:t>
            </a:r>
            <a:r>
              <a:rPr lang="en-US" altLang="zh-TW" sz="2000" dirty="0"/>
              <a:t>BOAT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95F2B3-A289-C510-49F7-8D8216FEC090}"/>
              </a:ext>
            </a:extLst>
          </p:cNvPr>
          <p:cNvSpPr/>
          <p:nvPr/>
        </p:nvSpPr>
        <p:spPr>
          <a:xfrm>
            <a:off x="943953" y="4647679"/>
            <a:ext cx="2256639" cy="796955"/>
          </a:xfrm>
          <a:prstGeom prst="rect">
            <a:avLst/>
          </a:prstGeom>
          <a:solidFill>
            <a:srgbClr val="E71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T-BAWL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4EEF46-BC56-9C98-38B2-3666CDEE830C}"/>
              </a:ext>
            </a:extLst>
          </p:cNvPr>
          <p:cNvSpPr/>
          <p:nvPr/>
        </p:nvSpPr>
        <p:spPr>
          <a:xfrm>
            <a:off x="2497823" y="3254535"/>
            <a:ext cx="2256639" cy="796955"/>
          </a:xfrm>
          <a:prstGeom prst="rect">
            <a:avLst/>
          </a:prstGeom>
          <a:solidFill>
            <a:schemeClr val="bg1"/>
          </a:solidFill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Driver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A38504-7D77-CB1C-3484-0B7C24DCD647}"/>
              </a:ext>
            </a:extLst>
          </p:cNvPr>
          <p:cNvSpPr/>
          <p:nvPr/>
        </p:nvSpPr>
        <p:spPr>
          <a:xfrm>
            <a:off x="5463520" y="4249201"/>
            <a:ext cx="2256639" cy="796955"/>
          </a:xfrm>
          <a:prstGeom prst="rect">
            <a:avLst/>
          </a:prstGeom>
          <a:solidFill>
            <a:schemeClr val="bg1"/>
          </a:solidFill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Cassette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EE0709-36B6-AF82-3730-1F6BA92FDF19}"/>
              </a:ext>
            </a:extLst>
          </p:cNvPr>
          <p:cNvSpPr/>
          <p:nvPr/>
        </p:nvSpPr>
        <p:spPr>
          <a:xfrm>
            <a:off x="5463521" y="5236356"/>
            <a:ext cx="2256639" cy="796955"/>
          </a:xfrm>
          <a:prstGeom prst="rect">
            <a:avLst/>
          </a:prstGeom>
          <a:solidFill>
            <a:schemeClr val="bg1"/>
          </a:solidFill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Wafer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635129F7-165C-51EC-00C7-08E86D6975A3}"/>
              </a:ext>
            </a:extLst>
          </p:cNvPr>
          <p:cNvSpPr/>
          <p:nvPr/>
        </p:nvSpPr>
        <p:spPr>
          <a:xfrm rot="13952581">
            <a:off x="1947837" y="4252305"/>
            <a:ext cx="167779" cy="225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8FBF30-1028-045E-1B0B-C4D769AABC7E}"/>
              </a:ext>
            </a:extLst>
          </p:cNvPr>
          <p:cNvSpPr/>
          <p:nvPr/>
        </p:nvSpPr>
        <p:spPr>
          <a:xfrm>
            <a:off x="8852674" y="4235397"/>
            <a:ext cx="2256639" cy="796955"/>
          </a:xfrm>
          <a:prstGeom prst="rect">
            <a:avLst/>
          </a:prstGeom>
          <a:solidFill>
            <a:schemeClr val="bg1"/>
          </a:solidFill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Stage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934767-1812-E4EB-484A-FA4A40660A66}"/>
              </a:ext>
            </a:extLst>
          </p:cNvPr>
          <p:cNvSpPr/>
          <p:nvPr/>
        </p:nvSpPr>
        <p:spPr>
          <a:xfrm>
            <a:off x="8852674" y="5243867"/>
            <a:ext cx="2256639" cy="796955"/>
          </a:xfrm>
          <a:prstGeom prst="rect">
            <a:avLst/>
          </a:prstGeom>
          <a:solidFill>
            <a:schemeClr val="bg1"/>
          </a:solidFill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Boat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D8BFC20F-EAF5-8547-6739-C2207E5D2869}"/>
              </a:ext>
            </a:extLst>
          </p:cNvPr>
          <p:cNvSpPr/>
          <p:nvPr/>
        </p:nvSpPr>
        <p:spPr>
          <a:xfrm>
            <a:off x="8047331" y="4530625"/>
            <a:ext cx="601211" cy="201470"/>
          </a:xfrm>
          <a:prstGeom prst="leftRightArrow">
            <a:avLst/>
          </a:prstGeom>
          <a:solidFill>
            <a:srgbClr val="E71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左-右雙向 16">
            <a:extLst>
              <a:ext uri="{FF2B5EF4-FFF2-40B4-BE49-F238E27FC236}">
                <a16:creationId xmlns:a16="http://schemas.microsoft.com/office/drawing/2014/main" id="{5A2D2359-D9F1-BB67-BC32-B38AC9F33B70}"/>
              </a:ext>
            </a:extLst>
          </p:cNvPr>
          <p:cNvSpPr/>
          <p:nvPr/>
        </p:nvSpPr>
        <p:spPr>
          <a:xfrm>
            <a:off x="8047330" y="5500475"/>
            <a:ext cx="601211" cy="201470"/>
          </a:xfrm>
          <a:prstGeom prst="leftRightArrow">
            <a:avLst/>
          </a:prstGeom>
          <a:solidFill>
            <a:srgbClr val="E71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5">
            <a:extLst>
              <a:ext uri="{FF2B5EF4-FFF2-40B4-BE49-F238E27FC236}">
                <a16:creationId xmlns:a16="http://schemas.microsoft.com/office/drawing/2014/main" id="{408E2492-B57E-E7F7-9BCB-C29149A1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14" y="1441661"/>
            <a:ext cx="241627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9A233E0-167A-5370-A85F-CF6833008BBC}"/>
              </a:ext>
            </a:extLst>
          </p:cNvPr>
          <p:cNvSpPr/>
          <p:nvPr/>
        </p:nvSpPr>
        <p:spPr>
          <a:xfrm rot="18873794">
            <a:off x="4969277" y="4223055"/>
            <a:ext cx="167779" cy="225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92" y="1445590"/>
            <a:ext cx="2416872" cy="18126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96" y="1430876"/>
            <a:ext cx="2431546" cy="18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0564" y="925340"/>
            <a:ext cx="3825875" cy="4572000"/>
          </a:xfrm>
        </p:spPr>
      </p:pic>
      <p:sp>
        <p:nvSpPr>
          <p:cNvPr id="6" name="矩形 5"/>
          <p:cNvSpPr/>
          <p:nvPr/>
        </p:nvSpPr>
        <p:spPr>
          <a:xfrm>
            <a:off x="4627965" y="925340"/>
            <a:ext cx="360172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傳送機示意圖</a:t>
            </a:r>
            <a:endParaRPr kumimoji="0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製程氣體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</a:t>
            </a: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M3100/3200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控制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顯示面板 </a:t>
            </a:r>
            <a:endParaRPr kumimoji="0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VL-800 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控制器</a:t>
            </a:r>
            <a:endParaRPr kumimoji="0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T-BAWL 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控制器</a:t>
            </a:r>
            <a:endParaRPr kumimoji="0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下貨區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Load/Unload</a:t>
            </a:r>
          </a:p>
          <a:p>
            <a:pPr eaLnBrk="1" hangingPunct="1">
              <a:spcBef>
                <a:spcPts val="575"/>
              </a:spcBef>
              <a:buSzTx/>
              <a:buFont typeface="Wingdings 2" panose="05020102010507070707" pitchFamily="18" charset="2"/>
              <a:buNone/>
            </a:pPr>
            <a:r>
              <a:rPr kumimoji="0" lang="en-US" altLang="zh-TW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  <a:r>
              <a:rPr kumimoji="0" lang="zh-TW" altLang="en-US" b="1" dirty="0">
                <a:solidFill>
                  <a:srgbClr val="E9A4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kumimoji="0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放置區</a:t>
            </a:r>
            <a:endParaRPr kumimoji="0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8320" y="1466707"/>
            <a:ext cx="4330931" cy="324819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977745" y="5312674"/>
            <a:ext cx="212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T-BOWL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Contraller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88181" y="1386389"/>
            <a:ext cx="5819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6539" y="1710170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2532" y="2171835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86553" y="3090806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6917" y="4851009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3540" y="4620176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324" y="3552471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07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347C9-4103-42E5-9A0B-8C12AE9A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85" y="64913"/>
            <a:ext cx="10363200" cy="1143000"/>
          </a:xfrm>
        </p:spPr>
        <p:txBody>
          <a:bodyPr/>
          <a:lstStyle/>
          <a:p>
            <a:r>
              <a:rPr lang="en-US" altLang="zh-TW" dirty="0"/>
              <a:t>T-BAWL</a:t>
            </a:r>
            <a:r>
              <a:rPr lang="zh-TW" altLang="en-US" dirty="0"/>
              <a:t>設定介紹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F38DDCC-2EDC-53BB-F269-565DF9DEA854}"/>
              </a:ext>
            </a:extLst>
          </p:cNvPr>
          <p:cNvSpPr/>
          <p:nvPr/>
        </p:nvSpPr>
        <p:spPr>
          <a:xfrm>
            <a:off x="5050172" y="1195280"/>
            <a:ext cx="2360103" cy="1241672"/>
          </a:xfrm>
          <a:prstGeom prst="ellipse">
            <a:avLst/>
          </a:prstGeom>
          <a:noFill/>
          <a:ln>
            <a:solidFill>
              <a:srgbClr val="E71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FrankGoth BT" panose="020B0804030702020204" pitchFamily="34" charset="0"/>
              </a:rPr>
              <a:t>IDLE</a:t>
            </a:r>
            <a:endParaRPr lang="zh-TW" altLang="en-US" dirty="0">
              <a:solidFill>
                <a:schemeClr val="tx1"/>
              </a:solidFill>
              <a:latin typeface="FrankGoth BT" panose="020B08040307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D7E84-17EE-EFB6-6E6D-E57F9742E358}"/>
              </a:ext>
            </a:extLst>
          </p:cNvPr>
          <p:cNvSpPr/>
          <p:nvPr/>
        </p:nvSpPr>
        <p:spPr>
          <a:xfrm>
            <a:off x="2845966" y="2894200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INIT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014605-DCC2-A35D-22AC-CD3ED998F5BD}"/>
              </a:ext>
            </a:extLst>
          </p:cNvPr>
          <p:cNvSpPr/>
          <p:nvPr/>
        </p:nvSpPr>
        <p:spPr>
          <a:xfrm>
            <a:off x="4655890" y="2894202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DIAG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45456D-51E4-4D48-3346-2B518D1AABAD}"/>
              </a:ext>
            </a:extLst>
          </p:cNvPr>
          <p:cNvSpPr/>
          <p:nvPr/>
        </p:nvSpPr>
        <p:spPr>
          <a:xfrm>
            <a:off x="6465814" y="2894201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EVAL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E9C2CD-BFDE-C985-C29E-B42D2F589B09}"/>
              </a:ext>
            </a:extLst>
          </p:cNvPr>
          <p:cNvSpPr/>
          <p:nvPr/>
        </p:nvSpPr>
        <p:spPr>
          <a:xfrm>
            <a:off x="8275738" y="2894201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RUN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0733F-3A1D-20D3-AB5F-1926607F846C}"/>
              </a:ext>
            </a:extLst>
          </p:cNvPr>
          <p:cNvSpPr/>
          <p:nvPr/>
        </p:nvSpPr>
        <p:spPr>
          <a:xfrm>
            <a:off x="2839676" y="3804407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EDIT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434DFA-CFCB-CF21-DE9D-47F7945E9569}"/>
              </a:ext>
            </a:extLst>
          </p:cNvPr>
          <p:cNvSpPr/>
          <p:nvPr/>
        </p:nvSpPr>
        <p:spPr>
          <a:xfrm>
            <a:off x="4649600" y="3804409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MDFY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425F33-8593-2CD1-0D26-7A8E367AF337}"/>
              </a:ext>
            </a:extLst>
          </p:cNvPr>
          <p:cNvSpPr/>
          <p:nvPr/>
        </p:nvSpPr>
        <p:spPr>
          <a:xfrm>
            <a:off x="6459524" y="3804408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STATUS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442DAF-03C7-6074-B3D6-DE05CCB5FC4F}"/>
              </a:ext>
            </a:extLst>
          </p:cNvPr>
          <p:cNvSpPr/>
          <p:nvPr/>
        </p:nvSpPr>
        <p:spPr>
          <a:xfrm>
            <a:off x="8269448" y="3804408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TIME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63A3BF-C533-13E0-298A-EEB6079EE090}"/>
              </a:ext>
            </a:extLst>
          </p:cNvPr>
          <p:cNvSpPr/>
          <p:nvPr/>
        </p:nvSpPr>
        <p:spPr>
          <a:xfrm>
            <a:off x="4649600" y="4714615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TEST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C56509-428E-80D0-E063-C7A6CF269023}"/>
              </a:ext>
            </a:extLst>
          </p:cNvPr>
          <p:cNvSpPr/>
          <p:nvPr/>
        </p:nvSpPr>
        <p:spPr>
          <a:xfrm>
            <a:off x="6459524" y="4714614"/>
            <a:ext cx="137579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SYSG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3A26328-97B1-3335-DADB-7153610DB6D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221761" y="3196204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CA27628-C9A1-3C8B-57D3-93C86206AD18}"/>
              </a:ext>
            </a:extLst>
          </p:cNvPr>
          <p:cNvCxnSpPr>
            <a:cxnSpLocks/>
          </p:cNvCxnSpPr>
          <p:nvPr/>
        </p:nvCxnSpPr>
        <p:spPr>
          <a:xfrm>
            <a:off x="6013158" y="3204591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5438D5E-92AA-BA1A-E60B-5D8A7A29AB18}"/>
              </a:ext>
            </a:extLst>
          </p:cNvPr>
          <p:cNvCxnSpPr>
            <a:cxnSpLocks/>
          </p:cNvCxnSpPr>
          <p:nvPr/>
        </p:nvCxnSpPr>
        <p:spPr>
          <a:xfrm>
            <a:off x="4221760" y="4106407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B0A376D-0F27-E6DA-BD73-7A252C65F823}"/>
              </a:ext>
            </a:extLst>
          </p:cNvPr>
          <p:cNvCxnSpPr>
            <a:cxnSpLocks/>
          </p:cNvCxnSpPr>
          <p:nvPr/>
        </p:nvCxnSpPr>
        <p:spPr>
          <a:xfrm>
            <a:off x="7835319" y="3204591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630AE67-4DF1-2E42-09F2-2C1AC35406F5}"/>
              </a:ext>
            </a:extLst>
          </p:cNvPr>
          <p:cNvCxnSpPr>
            <a:cxnSpLocks/>
          </p:cNvCxnSpPr>
          <p:nvPr/>
        </p:nvCxnSpPr>
        <p:spPr>
          <a:xfrm>
            <a:off x="6013158" y="4106405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DDE7AEF-8AB6-E492-B838-32B87DB980B8}"/>
              </a:ext>
            </a:extLst>
          </p:cNvPr>
          <p:cNvCxnSpPr>
            <a:cxnSpLocks/>
          </p:cNvCxnSpPr>
          <p:nvPr/>
        </p:nvCxnSpPr>
        <p:spPr>
          <a:xfrm>
            <a:off x="7847556" y="4106403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FA62DB1-69D3-D81C-D4D9-0C5B49093A22}"/>
              </a:ext>
            </a:extLst>
          </p:cNvPr>
          <p:cNvCxnSpPr>
            <a:cxnSpLocks/>
          </p:cNvCxnSpPr>
          <p:nvPr/>
        </p:nvCxnSpPr>
        <p:spPr>
          <a:xfrm>
            <a:off x="6025395" y="5008217"/>
            <a:ext cx="434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90DD2-32F3-4526-53A7-586F3EC7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</a:t>
            </a:r>
            <a:r>
              <a:rPr lang="en-US" altLang="zh-TW" dirty="0"/>
              <a:t>.INIT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647D3-17D3-EF40-C7F9-127D2D767F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995054"/>
            <a:ext cx="10363200" cy="4024745"/>
          </a:xfrm>
        </p:spPr>
        <p:txBody>
          <a:bodyPr/>
          <a:lstStyle/>
          <a:p>
            <a:r>
              <a:rPr lang="en-US" altLang="zh-TW" sz="2400" dirty="0"/>
              <a:t>1.Base Position Adjustment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2.Home Position resetting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04" y="1099356"/>
            <a:ext cx="6015644" cy="45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7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0BB28-5BBB-4CED-21C8-1E126960E2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61081" y="968928"/>
            <a:ext cx="7071528" cy="5662569"/>
          </a:xfrm>
        </p:spPr>
        <p:txBody>
          <a:bodyPr/>
          <a:lstStyle/>
          <a:p>
            <a:r>
              <a:rPr lang="en-US" altLang="zh-TW" sz="2400" dirty="0">
                <a:solidFill>
                  <a:srgbClr val="E71C0C"/>
                </a:solidFill>
              </a:rPr>
              <a:t>1.One Motion</a:t>
            </a:r>
          </a:p>
          <a:p>
            <a:r>
              <a:rPr lang="zh-TW" altLang="en-US" sz="2000" dirty="0"/>
              <a:t>   各部位單動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2.One Initialize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各部位</a:t>
            </a:r>
            <a:r>
              <a:rPr lang="en-US" altLang="zh-TW" sz="2000" dirty="0"/>
              <a:t>B.P adjust</a:t>
            </a:r>
            <a:r>
              <a:rPr lang="zh-TW" altLang="en-US" sz="2000" dirty="0"/>
              <a:t>及</a:t>
            </a:r>
            <a:r>
              <a:rPr lang="en-US" altLang="zh-TW" sz="2000" dirty="0"/>
              <a:t>H.P Reset  initialize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3.Original Motion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調整 </a:t>
            </a:r>
            <a:r>
              <a:rPr lang="en-US" altLang="zh-TW" sz="2000" dirty="0"/>
              <a:t>Carrier top </a:t>
            </a:r>
            <a:r>
              <a:rPr lang="zh-TW" altLang="en-US" sz="2000" dirty="0"/>
              <a:t>及</a:t>
            </a:r>
            <a:r>
              <a:rPr lang="en-US" altLang="zh-TW" sz="2000" dirty="0"/>
              <a:t>boat top and </a:t>
            </a:r>
            <a:r>
              <a:rPr lang="en-US" altLang="zh-TW" sz="2000" dirty="0" err="1"/>
              <a:t>Btm</a:t>
            </a:r>
            <a:r>
              <a:rPr lang="en-US" altLang="zh-TW" sz="2000" dirty="0"/>
              <a:t> position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4.WEL Pitch Slide</a:t>
            </a:r>
          </a:p>
          <a:p>
            <a:r>
              <a:rPr lang="en-US" altLang="zh-TW" sz="2000" dirty="0"/>
              <a:t>  </a:t>
            </a:r>
            <a:r>
              <a:rPr lang="zh-TW" altLang="en-US" sz="2000" dirty="0"/>
              <a:t>移動</a:t>
            </a:r>
            <a:r>
              <a:rPr lang="en-US" altLang="zh-TW" sz="2000" dirty="0"/>
              <a:t>wafer</a:t>
            </a:r>
            <a:r>
              <a:rPr lang="zh-TW" altLang="en-US" sz="2000" dirty="0"/>
              <a:t>傳送垂直機構為檢查</a:t>
            </a:r>
            <a:r>
              <a:rPr lang="en-US" altLang="zh-TW" sz="2000" dirty="0"/>
              <a:t>wafer</a:t>
            </a:r>
            <a:r>
              <a:rPr lang="zh-TW" altLang="en-US" sz="2000" dirty="0"/>
              <a:t>在</a:t>
            </a:r>
            <a:r>
              <a:rPr lang="en-US" altLang="zh-TW" sz="2000" dirty="0"/>
              <a:t>carrier</a:t>
            </a:r>
            <a:r>
              <a:rPr lang="zh-TW" altLang="en-US" sz="2000" dirty="0"/>
              <a:t>或</a:t>
            </a:r>
            <a:r>
              <a:rPr lang="en-US" altLang="zh-TW" sz="2000" dirty="0"/>
              <a:t>Boat</a:t>
            </a:r>
            <a:r>
              <a:rPr lang="zh-TW" altLang="en-US" sz="2000" dirty="0"/>
              <a:t>位置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5.Sensor Check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各個</a:t>
            </a:r>
            <a:r>
              <a:rPr lang="en-US" altLang="zh-TW" sz="2000" dirty="0"/>
              <a:t>sensor</a:t>
            </a:r>
            <a:r>
              <a:rPr lang="zh-TW" altLang="en-US" sz="2000" dirty="0"/>
              <a:t>檢查</a:t>
            </a:r>
          </a:p>
          <a:p>
            <a:r>
              <a:rPr lang="en-US" altLang="zh-TW" sz="2400" dirty="0">
                <a:solidFill>
                  <a:srgbClr val="E71C0C"/>
                </a:solidFill>
              </a:rPr>
              <a:t>6.Alarm Log Counter</a:t>
            </a:r>
          </a:p>
          <a:p>
            <a:r>
              <a:rPr lang="en-US" altLang="zh-TW" sz="2000" dirty="0"/>
              <a:t>   </a:t>
            </a:r>
            <a:r>
              <a:rPr lang="zh-TW" altLang="en-US" sz="2000" dirty="0"/>
              <a:t>查看</a:t>
            </a:r>
            <a:r>
              <a:rPr lang="en-US" altLang="zh-TW" sz="2000" dirty="0"/>
              <a:t>alarm</a:t>
            </a:r>
            <a:r>
              <a:rPr lang="zh-TW" altLang="en-US" sz="2000" dirty="0"/>
              <a:t>訊息及</a:t>
            </a:r>
            <a:r>
              <a:rPr lang="en-US" altLang="zh-TW" sz="2000" dirty="0"/>
              <a:t>alarm</a:t>
            </a:r>
            <a:r>
              <a:rPr lang="zh-TW" altLang="en-US" sz="2000" dirty="0"/>
              <a:t>次數</a:t>
            </a:r>
          </a:p>
          <a:p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3D1E96-B752-8BBD-2C69-982A6930D1B1}"/>
              </a:ext>
            </a:extLst>
          </p:cNvPr>
          <p:cNvSpPr/>
          <p:nvPr/>
        </p:nvSpPr>
        <p:spPr>
          <a:xfrm>
            <a:off x="796954" y="2365695"/>
            <a:ext cx="3439486" cy="143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DIAG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60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94334"/>
            <a:ext cx="10363200" cy="789467"/>
          </a:xfrm>
        </p:spPr>
        <p:txBody>
          <a:bodyPr/>
          <a:lstStyle/>
          <a:p>
            <a:r>
              <a:rPr lang="en-US" altLang="zh-TW" sz="3200" dirty="0"/>
              <a:t>1.ONE</a:t>
            </a:r>
            <a:r>
              <a:rPr lang="zh-TW" altLang="en-US" sz="3200" dirty="0"/>
              <a:t> </a:t>
            </a:r>
            <a:r>
              <a:rPr lang="en-US" altLang="zh-TW" sz="3200" dirty="0"/>
              <a:t>MOTION</a:t>
            </a:r>
            <a:endParaRPr lang="zh-TW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sz="quarter" idx="1"/>
          </p:nvPr>
        </p:nvSpPr>
        <p:spPr bwMode="auto">
          <a:xfrm>
            <a:off x="6691750" y="755073"/>
            <a:ext cx="4688376" cy="407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01  CP1_LU       (Carrier port1 lock unlock)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02  CP2_LU       (</a:t>
            </a:r>
            <a:r>
              <a:rPr lang="en-US" altLang="zh-TW" sz="1100" b="1" dirty="0">
                <a:latin typeface="+mj-ea"/>
              </a:rPr>
              <a:t>Carrier port2 lock unlock</a:t>
            </a:r>
            <a:r>
              <a:rPr lang="en-US" altLang="zh-TW" sz="1100" b="1" dirty="0">
                <a:latin typeface="+mj-ea"/>
                <a:ea typeface="+mj-ea"/>
              </a:rPr>
              <a:t>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03  CPOT_LR    (For carrier port left/right)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04  OFAJ_UD    (Orientation flat adjust UP DOWN)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05  OFAJ_RT </a:t>
            </a:r>
            <a:r>
              <a:rPr lang="en-US" altLang="zh-TW" sz="1100" b="1" dirty="0">
                <a:latin typeface="+mj-ea"/>
              </a:rPr>
              <a:t>    (Orientation flat adjust ROTATE)</a:t>
            </a:r>
            <a:endParaRPr lang="en-US" altLang="zh-TW" sz="1100" b="1" dirty="0">
              <a:latin typeface="+mj-ea"/>
              <a:ea typeface="+mj-ea"/>
            </a:endParaRP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06  OFUA_UD   </a:t>
            </a:r>
            <a:r>
              <a:rPr lang="en-US" altLang="zh-TW" sz="1100" b="1" dirty="0">
                <a:latin typeface="+mj-ea"/>
              </a:rPr>
              <a:t>(</a:t>
            </a:r>
            <a:r>
              <a:rPr lang="en-US" altLang="zh-TW" sz="1100" b="1" dirty="0" smtClean="0">
                <a:latin typeface="+mj-ea"/>
              </a:rPr>
              <a:t>Orientation </a:t>
            </a:r>
            <a:r>
              <a:rPr lang="en-US" altLang="zh-TW" sz="1100" b="1" dirty="0">
                <a:latin typeface="+mj-ea"/>
              </a:rPr>
              <a:t>flat UP ADUJST UP DOWN)</a:t>
            </a:r>
            <a:endParaRPr lang="en-US" altLang="zh-TW" sz="1100" b="1" dirty="0">
              <a:latin typeface="+mj-ea"/>
              <a:ea typeface="+mj-ea"/>
            </a:endParaRP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07  WCNT_UD   (WAFER COUNT UP DOWN)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08  CPOT_UD    (CARRIER PORT UP DOWN)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09  CELV_UD    (CARRIER ELEVAOR UP DOWN)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  <a:ea typeface="+mj-ea"/>
              </a:rPr>
              <a:t>10</a:t>
            </a:r>
            <a:r>
              <a:rPr lang="zh-TW" altLang="en-US" sz="1100" b="1" dirty="0">
                <a:latin typeface="+mj-ea"/>
                <a:ea typeface="+mj-ea"/>
              </a:rPr>
              <a:t>  </a:t>
            </a:r>
            <a:r>
              <a:rPr lang="en-US" altLang="zh-TW" sz="1100" b="1" dirty="0">
                <a:latin typeface="+mj-ea"/>
                <a:ea typeface="+mj-ea"/>
              </a:rPr>
              <a:t>CARR_RT    (CARRIER ROTATE)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</a:rPr>
              <a:t>11  CHND_FB    (CARRIER HAND FORWARD BACK)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</a:rPr>
              <a:t>12  CHND_LU    (CARRIER HAND LOCK UNLOCK)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</a:rPr>
              <a:t>13  CSTA_FB     (CARRIER STAGE A FORWARD BACK)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</a:rPr>
              <a:t>14  CSTB_FB     (CARRIER STAGE B FORWARD BACK)</a:t>
            </a: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r>
              <a:rPr lang="en-US" altLang="zh-TW" sz="1100" b="1" dirty="0">
                <a:latin typeface="+mj-ea"/>
              </a:rPr>
              <a:t>15  CSTA_LU    (CARIER STAGE A LOCK UNLOCK )</a:t>
            </a:r>
          </a:p>
          <a:p>
            <a:pPr marL="228600" indent="-228600" eaLnBrk="1" hangingPunct="1">
              <a:spcBef>
                <a:spcPct val="50000"/>
              </a:spcBef>
              <a:buFontTx/>
              <a:buAutoNum type="arabicPlain" startAt="10"/>
              <a:defRPr/>
            </a:pPr>
            <a:endParaRPr lang="zh-TW" altLang="en-US" sz="1100" b="1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1750" y="4466647"/>
            <a:ext cx="3600450" cy="20390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16  CSTB_LU   (CARIER STAGE B LOCK UNLOCK 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17  WEL5_UD  (WAFER ELEVAOR  5 UP DOWN)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18  WEL1_UD  (WAFER ELEVAOR  1 UP DOWN)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19  WAFR_RT  (WAFER ROTATE)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20  WAF5_FB   (WAFER 5 FORWARD BACK)</a:t>
            </a:r>
            <a:endParaRPr lang="zh-TW" altLang="en-US" sz="1100" b="1" dirty="0">
              <a:latin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21  WAF1_FB   (WAFER 1 FORWARD BACK)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23  WCNT_RD  (WAFER COUNT READ)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100" b="1" dirty="0">
                <a:latin typeface="+mj-ea"/>
              </a:rPr>
              <a:t>26  CPOT_LU    (CARRIER PORT LOCK UNLOCK)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18486" r="34419"/>
          <a:stretch/>
        </p:blipFill>
        <p:spPr>
          <a:xfrm>
            <a:off x="714894" y="1072342"/>
            <a:ext cx="541471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C82C7A-E799-BA43-DAA2-01A79BFF2B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85064" y="597540"/>
            <a:ext cx="6906936" cy="4522016"/>
          </a:xfrm>
        </p:spPr>
        <p:txBody>
          <a:bodyPr/>
          <a:lstStyle/>
          <a:p>
            <a:r>
              <a:rPr lang="en-US" altLang="zh-TW" sz="2400" dirty="0">
                <a:solidFill>
                  <a:srgbClr val="E71C0C"/>
                </a:solidFill>
              </a:rPr>
              <a:t>1.Carrier Load </a:t>
            </a:r>
          </a:p>
          <a:p>
            <a:pPr marL="0" indent="0">
              <a:buNone/>
            </a:pPr>
            <a:r>
              <a:rPr lang="en-US" altLang="zh-TW" sz="2000" dirty="0"/>
              <a:t>        </a:t>
            </a:r>
            <a:r>
              <a:rPr lang="zh-TW" altLang="en-US" sz="2000" dirty="0"/>
              <a:t>選定特定位置將</a:t>
            </a:r>
            <a:r>
              <a:rPr lang="en-US" altLang="zh-TW" sz="2000" dirty="0"/>
              <a:t>cassette </a:t>
            </a:r>
            <a:r>
              <a:rPr lang="zh-TW" altLang="en-US" sz="2000" dirty="0"/>
              <a:t>到該位置 </a:t>
            </a:r>
            <a:r>
              <a:rPr lang="en-US" altLang="zh-TW" sz="2000" dirty="0"/>
              <a:t>Ex:C1~C6</a:t>
            </a:r>
            <a:r>
              <a:rPr lang="zh-TW" altLang="en-US" sz="2000" dirty="0"/>
              <a:t> </a:t>
            </a:r>
            <a:r>
              <a:rPr lang="en-US" altLang="zh-TW" sz="2000" dirty="0"/>
              <a:t>&amp;</a:t>
            </a:r>
            <a:r>
              <a:rPr lang="zh-TW" altLang="en-US" sz="2000" dirty="0"/>
              <a:t> </a:t>
            </a:r>
            <a:r>
              <a:rPr lang="en-US" altLang="zh-TW" sz="2000" dirty="0"/>
              <a:t>C8</a:t>
            </a:r>
            <a:endParaRPr lang="zh-TW" altLang="en-US" sz="2000" dirty="0"/>
          </a:p>
          <a:p>
            <a:endParaRPr lang="en-US" altLang="zh-TW" sz="2400" dirty="0">
              <a:solidFill>
                <a:srgbClr val="E71C0C"/>
              </a:solidFill>
            </a:endParaRPr>
          </a:p>
          <a:p>
            <a:endParaRPr lang="en-US" altLang="zh-TW" sz="2400" dirty="0">
              <a:solidFill>
                <a:srgbClr val="E71C0C"/>
              </a:solidFill>
            </a:endParaRPr>
          </a:p>
          <a:p>
            <a:endParaRPr lang="en-US" altLang="zh-TW" sz="2400" dirty="0">
              <a:solidFill>
                <a:srgbClr val="E71C0C"/>
              </a:solidFill>
            </a:endParaRPr>
          </a:p>
          <a:p>
            <a:endParaRPr lang="en-US" altLang="zh-TW" sz="2400" dirty="0">
              <a:solidFill>
                <a:srgbClr val="E71C0C"/>
              </a:solidFill>
            </a:endParaRPr>
          </a:p>
          <a:p>
            <a:r>
              <a:rPr lang="en-US" altLang="zh-TW" sz="2400" dirty="0">
                <a:solidFill>
                  <a:srgbClr val="E71C0C"/>
                </a:solidFill>
              </a:rPr>
              <a:t>2.Carrier Unload</a:t>
            </a:r>
          </a:p>
          <a:p>
            <a:pPr marL="0" indent="0">
              <a:buNone/>
            </a:pPr>
            <a:r>
              <a:rPr lang="en-US" altLang="zh-TW" sz="2000" dirty="0"/>
              <a:t>        </a:t>
            </a:r>
            <a:r>
              <a:rPr lang="zh-TW" altLang="en-US" sz="2000" dirty="0"/>
              <a:t>將特定位置</a:t>
            </a:r>
            <a:r>
              <a:rPr lang="en-US" altLang="zh-TW" sz="2000" dirty="0"/>
              <a:t>cassette unload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370D0F-6EFF-0AF6-7E69-623A5B25BD9B}"/>
              </a:ext>
            </a:extLst>
          </p:cNvPr>
          <p:cNvSpPr/>
          <p:nvPr/>
        </p:nvSpPr>
        <p:spPr>
          <a:xfrm>
            <a:off x="892029" y="2577517"/>
            <a:ext cx="3439486" cy="143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EVAL(Evaluation)</a:t>
            </a:r>
            <a:endParaRPr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E7CDDB-2792-FA4D-1C7B-7AD76AB7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1572" r="21992" b="66271"/>
          <a:stretch/>
        </p:blipFill>
        <p:spPr>
          <a:xfrm>
            <a:off x="5863904" y="1440809"/>
            <a:ext cx="2256639" cy="15855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2BAF72-90A9-D38A-9058-CB9525B2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5" t="58501" r="24843" b="8991"/>
          <a:stretch/>
        </p:blipFill>
        <p:spPr>
          <a:xfrm>
            <a:off x="5901422" y="4012035"/>
            <a:ext cx="2219121" cy="16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51C0F59-E1D8-406E-98EF-C8DBBE837D91}"/>
</file>

<file path=customXml/itemProps2.xml><?xml version="1.0" encoding="utf-8"?>
<ds:datastoreItem xmlns:ds="http://schemas.openxmlformats.org/officeDocument/2006/customXml" ds:itemID="{658A5F80-0670-4CD0-B21D-5F1E348147CD}"/>
</file>

<file path=customXml/itemProps3.xml><?xml version="1.0" encoding="utf-8"?>
<ds:datastoreItem xmlns:ds="http://schemas.openxmlformats.org/officeDocument/2006/customXml" ds:itemID="{D379E210-08B5-48C7-B6EF-658FCB0BD89B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3162</TotalTime>
  <Words>667</Words>
  <Application>Microsoft Office PowerPoint</Application>
  <PresentationFormat>寬螢幕</PresentationFormat>
  <Paragraphs>151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FrankGoth BT</vt:lpstr>
      <vt:lpstr>Franklin Gothic Book</vt:lpstr>
      <vt:lpstr>Perpetua</vt:lpstr>
      <vt:lpstr>微軟正黑體</vt:lpstr>
      <vt:lpstr>新細明體</vt:lpstr>
      <vt:lpstr>Calibri</vt:lpstr>
      <vt:lpstr>Wingdings 2</vt:lpstr>
      <vt:lpstr>Nuvoton</vt:lpstr>
      <vt:lpstr>新人週報</vt:lpstr>
      <vt:lpstr>T-BAWL介紹</vt:lpstr>
      <vt:lpstr>T-BAWL功能</vt:lpstr>
      <vt:lpstr>PowerPoint 簡報</vt:lpstr>
      <vt:lpstr>T-BAWL設定介紹</vt:lpstr>
      <vt:lpstr>一.INIT MODE</vt:lpstr>
      <vt:lpstr>PowerPoint 簡報</vt:lpstr>
      <vt:lpstr>1.ONE MOTION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16</cp:revision>
  <dcterms:created xsi:type="dcterms:W3CDTF">2022-05-23T14:52:50Z</dcterms:created>
  <dcterms:modified xsi:type="dcterms:W3CDTF">2022-07-18T02:13:43Z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38900</vt:r8>
  </property>
</Properties>
</file>